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8" name="Titlu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o-RO" smtClean="0"/>
              <a:t>Faceți clic pentru a edita stilul de titlu Coordonator</a:t>
            </a:r>
            <a:endParaRPr kumimoji="0" lang="en-US"/>
          </a:p>
        </p:txBody>
      </p:sp>
      <p:sp>
        <p:nvSpPr>
          <p:cNvPr id="28" name="Substituent dată 27"/>
          <p:cNvSpPr>
            <a:spLocks noGrp="1"/>
          </p:cNvSpPr>
          <p:nvPr>
            <p:ph type="dt" sz="half" idx="10"/>
          </p:nvPr>
        </p:nvSpPr>
        <p:spPr/>
        <p:txBody>
          <a:bodyPr/>
          <a:lstStyle/>
          <a:p>
            <a:fld id="{D6852820-4C1A-48DD-962E-A51E7F40EA85}" type="datetimeFigureOut">
              <a:rPr lang="en-US" smtClean="0"/>
              <a:pPr/>
              <a:t>7/28/2020</a:t>
            </a:fld>
            <a:endParaRPr lang="en-US"/>
          </a:p>
        </p:txBody>
      </p:sp>
      <p:sp>
        <p:nvSpPr>
          <p:cNvPr id="17" name="Substituent subsol 16"/>
          <p:cNvSpPr>
            <a:spLocks noGrp="1"/>
          </p:cNvSpPr>
          <p:nvPr>
            <p:ph type="ftr" sz="quarter" idx="11"/>
          </p:nvPr>
        </p:nvSpPr>
        <p:spPr/>
        <p:txBody>
          <a:bodyPr/>
          <a:lstStyle/>
          <a:p>
            <a:endParaRPr lang="en-US"/>
          </a:p>
        </p:txBody>
      </p:sp>
      <p:sp>
        <p:nvSpPr>
          <p:cNvPr id="29" name="Substituent număr diapozitiv 28"/>
          <p:cNvSpPr>
            <a:spLocks noGrp="1"/>
          </p:cNvSpPr>
          <p:nvPr>
            <p:ph type="sldNum" sz="quarter" idx="12"/>
          </p:nvPr>
        </p:nvSpPr>
        <p:spPr/>
        <p:txBody>
          <a:bodyPr/>
          <a:lstStyle/>
          <a:p>
            <a:fld id="{3D70ADDF-2C14-4BDE-AE47-67C4543A8378}" type="slidenum">
              <a:rPr lang="en-US" smtClean="0"/>
              <a:pPr/>
              <a:t>‹#›</a:t>
            </a:fld>
            <a:endParaRPr lang="en-US"/>
          </a:p>
        </p:txBody>
      </p:sp>
      <p:sp>
        <p:nvSpPr>
          <p:cNvPr id="9" name="Subtitlu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smtClean="0"/>
              <a:t>Faceți clic pentru editarea stilului de subtitlu al coordonatorului</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D6852820-4C1A-48DD-962E-A51E7F40EA85}" type="datetimeFigureOut">
              <a:rPr lang="en-US" smtClean="0"/>
              <a:pPr/>
              <a:t>7/28/2020</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3D70ADDF-2C14-4BDE-AE47-67C4543A83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274638"/>
            <a:ext cx="6019800" cy="5851525"/>
          </a:xfrm>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D6852820-4C1A-48DD-962E-A51E7F40EA85}" type="datetimeFigureOut">
              <a:rPr lang="en-US" smtClean="0"/>
              <a:pPr/>
              <a:t>7/28/2020</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3D70ADDF-2C14-4BDE-AE47-67C4543A83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conținut 2"/>
          <p:cNvSpPr>
            <a:spLocks noGrp="1"/>
          </p:cNvSpPr>
          <p:nvPr>
            <p:ph idx="1"/>
          </p:nvPr>
        </p:nvSpPr>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D6852820-4C1A-48DD-962E-A51E7F40EA85}" type="datetimeFigureOut">
              <a:rPr lang="en-US" smtClean="0"/>
              <a:pPr/>
              <a:t>7/28/2020</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3D70ADDF-2C14-4BDE-AE47-67C4543A83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smtClean="0"/>
              <a:t>Faceți clic pentru a edita stilurile de text Coordonator</a:t>
            </a:r>
          </a:p>
        </p:txBody>
      </p:sp>
      <p:sp>
        <p:nvSpPr>
          <p:cNvPr id="4" name="Substituent dată 3"/>
          <p:cNvSpPr>
            <a:spLocks noGrp="1"/>
          </p:cNvSpPr>
          <p:nvPr>
            <p:ph type="dt" sz="half" idx="10"/>
          </p:nvPr>
        </p:nvSpPr>
        <p:spPr/>
        <p:txBody>
          <a:bodyPr/>
          <a:lstStyle/>
          <a:p>
            <a:fld id="{D6852820-4C1A-48DD-962E-A51E7F40EA85}" type="datetimeFigureOut">
              <a:rPr lang="en-US" smtClean="0"/>
              <a:pPr/>
              <a:t>7/28/2020</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a:xfrm>
            <a:off x="7924800" y="6416675"/>
            <a:ext cx="762000" cy="365125"/>
          </a:xfrm>
        </p:spPr>
        <p:txBody>
          <a:bodyPr/>
          <a:lstStyle/>
          <a:p>
            <a:fld id="{3D70ADDF-2C14-4BDE-AE47-67C4543A83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conținut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D6852820-4C1A-48DD-962E-A51E7F40EA85}" type="datetimeFigureOut">
              <a:rPr lang="en-US" smtClean="0"/>
              <a:pPr/>
              <a:t>7/28/2020</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3D70ADDF-2C14-4BDE-AE47-67C4543A83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8229600" cy="1143000"/>
          </a:xfrm>
        </p:spPr>
        <p:txBody>
          <a:bodyPr anchor="ctr"/>
          <a:lstStyle>
            <a:lvl1pPr>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4" name="Substituent text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5" name="Substituent conținut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p:txBody>
          <a:bodyPr/>
          <a:lstStyle/>
          <a:p>
            <a:fld id="{D6852820-4C1A-48DD-962E-A51E7F40EA85}" type="datetimeFigureOut">
              <a:rPr lang="en-US" smtClean="0"/>
              <a:pPr/>
              <a:t>7/28/2020</a:t>
            </a:fld>
            <a:endParaRPr lang="en-US"/>
          </a:p>
        </p:txBody>
      </p:sp>
      <p:sp>
        <p:nvSpPr>
          <p:cNvPr id="8" name="Substituent subsol 7"/>
          <p:cNvSpPr>
            <a:spLocks noGrp="1"/>
          </p:cNvSpPr>
          <p:nvPr>
            <p:ph type="ftr" sz="quarter" idx="11"/>
          </p:nvPr>
        </p:nvSpPr>
        <p:spPr/>
        <p:txBody>
          <a:bodyPr/>
          <a:lstStyle/>
          <a:p>
            <a:endParaRPr lang="en-US"/>
          </a:p>
        </p:txBody>
      </p:sp>
      <p:sp>
        <p:nvSpPr>
          <p:cNvPr id="9" name="Substituent număr diapozitiv 8"/>
          <p:cNvSpPr>
            <a:spLocks noGrp="1"/>
          </p:cNvSpPr>
          <p:nvPr>
            <p:ph type="sldNum" sz="quarter" idx="12"/>
          </p:nvPr>
        </p:nvSpPr>
        <p:spPr/>
        <p:txBody>
          <a:bodyPr/>
          <a:lstStyle/>
          <a:p>
            <a:fld id="{3D70ADDF-2C14-4BDE-AE47-67C4543A83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dată 2"/>
          <p:cNvSpPr>
            <a:spLocks noGrp="1"/>
          </p:cNvSpPr>
          <p:nvPr>
            <p:ph type="dt" sz="half" idx="10"/>
          </p:nvPr>
        </p:nvSpPr>
        <p:spPr/>
        <p:txBody>
          <a:bodyPr/>
          <a:lstStyle/>
          <a:p>
            <a:fld id="{D6852820-4C1A-48DD-962E-A51E7F40EA85}" type="datetimeFigureOut">
              <a:rPr lang="en-US" smtClean="0"/>
              <a:pPr/>
              <a:t>7/28/2020</a:t>
            </a:fld>
            <a:endParaRPr lang="en-US"/>
          </a:p>
        </p:txBody>
      </p:sp>
      <p:sp>
        <p:nvSpPr>
          <p:cNvPr id="4" name="Substituent subsol 3"/>
          <p:cNvSpPr>
            <a:spLocks noGrp="1"/>
          </p:cNvSpPr>
          <p:nvPr>
            <p:ph type="ftr" sz="quarter" idx="11"/>
          </p:nvPr>
        </p:nvSpPr>
        <p:spPr/>
        <p:txBody>
          <a:bodyPr/>
          <a:lstStyle/>
          <a:p>
            <a:endParaRPr lang="en-US"/>
          </a:p>
        </p:txBody>
      </p:sp>
      <p:sp>
        <p:nvSpPr>
          <p:cNvPr id="5" name="Substituent număr diapozitiv 4"/>
          <p:cNvSpPr>
            <a:spLocks noGrp="1"/>
          </p:cNvSpPr>
          <p:nvPr>
            <p:ph type="sldNum" sz="quarter" idx="12"/>
          </p:nvPr>
        </p:nvSpPr>
        <p:spPr/>
        <p:txBody>
          <a:bodyPr/>
          <a:lstStyle/>
          <a:p>
            <a:fld id="{3D70ADDF-2C14-4BDE-AE47-67C4543A83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D6852820-4C1A-48DD-962E-A51E7F40EA85}" type="datetimeFigureOut">
              <a:rPr lang="en-US" smtClean="0"/>
              <a:pPr/>
              <a:t>7/28/2020</a:t>
            </a:fld>
            <a:endParaRPr lang="en-US"/>
          </a:p>
        </p:txBody>
      </p:sp>
      <p:sp>
        <p:nvSpPr>
          <p:cNvPr id="3" name="Substituent subsol 2"/>
          <p:cNvSpPr>
            <a:spLocks noGrp="1"/>
          </p:cNvSpPr>
          <p:nvPr>
            <p:ph type="ftr" sz="quarter" idx="11"/>
          </p:nvPr>
        </p:nvSpPr>
        <p:spPr/>
        <p:txBody>
          <a:bodyPr/>
          <a:lstStyle/>
          <a:p>
            <a:endParaRPr lang="en-US"/>
          </a:p>
        </p:txBody>
      </p:sp>
      <p:sp>
        <p:nvSpPr>
          <p:cNvPr id="4" name="Substituent număr diapozitiv 3"/>
          <p:cNvSpPr>
            <a:spLocks noGrp="1"/>
          </p:cNvSpPr>
          <p:nvPr>
            <p:ph type="sldNum" sz="quarter" idx="12"/>
          </p:nvPr>
        </p:nvSpPr>
        <p:spPr/>
        <p:txBody>
          <a:bodyPr/>
          <a:lstStyle/>
          <a:p>
            <a:fld id="{3D70ADDF-2C14-4BDE-AE47-67C4543A83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o-RO" smtClean="0"/>
              <a:t>Faceți clic pentru a edita stilul de titlu Coordonator</a:t>
            </a:r>
            <a:endParaRPr kumimoji="0" lang="en-US"/>
          </a:p>
        </p:txBody>
      </p:sp>
      <p:sp>
        <p:nvSpPr>
          <p:cNvPr id="3" name="Substituent text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o-RO" smtClean="0"/>
              <a:t>Faceți clic pentru a edita stilurile de text Coordonator</a:t>
            </a:r>
          </a:p>
        </p:txBody>
      </p:sp>
      <p:sp>
        <p:nvSpPr>
          <p:cNvPr id="4" name="Substituent conținut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D6852820-4C1A-48DD-962E-A51E7F40EA85}" type="datetimeFigureOut">
              <a:rPr lang="en-US" smtClean="0"/>
              <a:pPr/>
              <a:t>7/28/2020</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3D70ADDF-2C14-4BDE-AE47-67C4543A83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o-RO" smtClean="0"/>
              <a:t>Faceți clic pentru a edita stilul de titlu Coordonator</a:t>
            </a:r>
            <a:endParaRPr kumimoji="0" lang="en-US"/>
          </a:p>
        </p:txBody>
      </p:sp>
      <p:sp>
        <p:nvSpPr>
          <p:cNvPr id="3" name="Substituent imagin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o-RO" smtClean="0">
                <a:solidFill>
                  <a:schemeClr val="lt1"/>
                </a:solidFill>
                <a:latin typeface="+mn-lt"/>
                <a:ea typeface="+mn-ea"/>
                <a:cs typeface="+mn-cs"/>
              </a:rPr>
              <a:t>Faceți clic pe pictogramă pentru a adăuga o imagine</a:t>
            </a:r>
            <a:endParaRPr kumimoji="0" lang="en-US" dirty="0">
              <a:solidFill>
                <a:schemeClr val="lt1"/>
              </a:solidFill>
              <a:latin typeface="+mn-lt"/>
              <a:ea typeface="+mn-ea"/>
              <a:cs typeface="+mn-cs"/>
            </a:endParaRPr>
          </a:p>
        </p:txBody>
      </p:sp>
      <p:sp>
        <p:nvSpPr>
          <p:cNvPr id="4" name="Substituent text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o-RO" smtClean="0"/>
              <a:t>Faceți clic pentru a edita stilurile de text Coordonator</a:t>
            </a:r>
          </a:p>
        </p:txBody>
      </p:sp>
      <p:sp>
        <p:nvSpPr>
          <p:cNvPr id="5" name="Substituent dată 4"/>
          <p:cNvSpPr>
            <a:spLocks noGrp="1"/>
          </p:cNvSpPr>
          <p:nvPr>
            <p:ph type="dt" sz="half" idx="10"/>
          </p:nvPr>
        </p:nvSpPr>
        <p:spPr/>
        <p:txBody>
          <a:bodyPr/>
          <a:lstStyle/>
          <a:p>
            <a:fld id="{D6852820-4C1A-48DD-962E-A51E7F40EA85}" type="datetimeFigureOut">
              <a:rPr lang="en-US" smtClean="0"/>
              <a:pPr/>
              <a:t>7/28/2020</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3D70ADDF-2C14-4BDE-AE47-67C4543A83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Substituent titl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o-RO" smtClean="0"/>
              <a:t>Faceți clic pentru a edita stilul de titlu Coordonator</a:t>
            </a:r>
            <a:endParaRPr kumimoji="0" lang="en-US"/>
          </a:p>
        </p:txBody>
      </p:sp>
      <p:sp>
        <p:nvSpPr>
          <p:cNvPr id="13" name="Substituent text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14" name="Substituent dată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6852820-4C1A-48DD-962E-A51E7F40EA85}" type="datetimeFigureOut">
              <a:rPr lang="en-US" smtClean="0"/>
              <a:pPr/>
              <a:t>7/28/2020</a:t>
            </a:fld>
            <a:endParaRPr lang="en-US"/>
          </a:p>
        </p:txBody>
      </p:sp>
      <p:sp>
        <p:nvSpPr>
          <p:cNvPr id="3" name="Substituent subsol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ubstituent număr diapozitiv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D70ADDF-2C14-4BDE-AE47-67C4543A837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609600" y="914400"/>
            <a:ext cx="7848600" cy="5181600"/>
          </a:xfrm>
        </p:spPr>
        <p:txBody>
          <a:bodyPr>
            <a:normAutofit fontScale="90000"/>
          </a:bodyPr>
          <a:lstStyle/>
          <a:p>
            <a:r>
              <a:rPr lang="ro-RO" sz="6000" dirty="0" smtClean="0">
                <a:solidFill>
                  <a:schemeClr val="bg1"/>
                </a:solidFill>
              </a:rPr>
              <a:t>reprezentarea in </a:t>
            </a:r>
            <a:r>
              <a:rPr lang="ro-RO" sz="6000" dirty="0" err="1" smtClean="0">
                <a:solidFill>
                  <a:schemeClr val="bg1"/>
                </a:solidFill>
              </a:rPr>
              <a:t>sectiune</a:t>
            </a:r>
            <a:r>
              <a:rPr lang="ro-RO" sz="6000" dirty="0" smtClean="0">
                <a:solidFill>
                  <a:schemeClr val="bg1"/>
                </a:solidFill>
              </a:rPr>
              <a:t> a </a:t>
            </a:r>
            <a:r>
              <a:rPr lang="ro-RO" sz="6000" dirty="0" smtClean="0">
                <a:solidFill>
                  <a:schemeClr val="bg1"/>
                </a:solidFill>
              </a:rPr>
              <a:t>pieselor</a:t>
            </a:r>
            <a:br>
              <a:rPr lang="ro-RO" sz="6000" dirty="0" smtClean="0">
                <a:solidFill>
                  <a:schemeClr val="bg1"/>
                </a:solidFill>
              </a:rPr>
            </a:br>
            <a:r>
              <a:rPr lang="ro-RO" sz="6000" dirty="0" smtClean="0">
                <a:solidFill>
                  <a:srgbClr val="FF0000"/>
                </a:solidFill>
              </a:rPr>
              <a:t>modul Reprezentarea pieselor mecanice</a:t>
            </a:r>
            <a:r>
              <a:rPr lang="ro-RO" sz="6000" dirty="0" smtClean="0">
                <a:solidFill>
                  <a:schemeClr val="bg1"/>
                </a:solidFill>
              </a:rPr>
              <a:t/>
            </a:r>
            <a:br>
              <a:rPr lang="ro-RO" sz="6000" dirty="0" smtClean="0">
                <a:solidFill>
                  <a:schemeClr val="bg1"/>
                </a:solidFill>
              </a:rPr>
            </a:br>
            <a:r>
              <a:rPr lang="ro-RO" sz="6000" dirty="0" smtClean="0">
                <a:solidFill>
                  <a:schemeClr val="bg1"/>
                </a:solidFill>
              </a:rPr>
              <a:t/>
            </a:r>
            <a:br>
              <a:rPr lang="ro-RO" sz="6000" dirty="0" smtClean="0">
                <a:solidFill>
                  <a:schemeClr val="bg1"/>
                </a:solidFill>
              </a:rPr>
            </a:br>
            <a:r>
              <a:rPr lang="ro-RO" sz="3200" dirty="0" smtClean="0">
                <a:solidFill>
                  <a:schemeClr val="bg1"/>
                </a:solidFill>
              </a:rPr>
              <a:t>Prof. </a:t>
            </a:r>
            <a:r>
              <a:rPr lang="ro-RO" sz="3200" dirty="0" err="1" smtClean="0">
                <a:solidFill>
                  <a:schemeClr val="bg1"/>
                </a:solidFill>
              </a:rPr>
              <a:t>Solomean</a:t>
            </a:r>
            <a:r>
              <a:rPr lang="ro-RO" sz="3200" dirty="0" smtClean="0">
                <a:solidFill>
                  <a:schemeClr val="bg1"/>
                </a:solidFill>
              </a:rPr>
              <a:t> Alice</a:t>
            </a:r>
            <a:br>
              <a:rPr lang="ro-RO" sz="3200" dirty="0" smtClean="0">
                <a:solidFill>
                  <a:schemeClr val="bg1"/>
                </a:solidFill>
              </a:rPr>
            </a:br>
            <a:r>
              <a:rPr lang="ro-RO" sz="3200" dirty="0" smtClean="0">
                <a:solidFill>
                  <a:schemeClr val="bg1"/>
                </a:solidFill>
              </a:rPr>
              <a:t>Liceul tehnologic </a:t>
            </a:r>
            <a:r>
              <a:rPr lang="ro-RO" sz="3200" dirty="0" err="1" smtClean="0">
                <a:solidFill>
                  <a:schemeClr val="bg1"/>
                </a:solidFill>
              </a:rPr>
              <a:t>somes</a:t>
            </a:r>
            <a:r>
              <a:rPr lang="ro-RO" sz="3200" dirty="0" smtClean="0">
                <a:solidFill>
                  <a:schemeClr val="bg1"/>
                </a:solidFill>
              </a:rPr>
              <a:t> </a:t>
            </a:r>
            <a:r>
              <a:rPr lang="ro-RO" sz="3200" dirty="0" err="1" smtClean="0">
                <a:solidFill>
                  <a:schemeClr val="bg1"/>
                </a:solidFill>
              </a:rPr>
              <a:t>dej</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1249362"/>
          </a:xfrm>
        </p:spPr>
        <p:txBody>
          <a:bodyPr>
            <a:normAutofit fontScale="90000"/>
          </a:bodyPr>
          <a:lstStyle/>
          <a:p>
            <a:r>
              <a:rPr lang="vi-VN" dirty="0" smtClean="0">
                <a:solidFill>
                  <a:schemeClr val="bg1"/>
                </a:solidFill>
              </a:rPr>
              <a:t>Reprezentarea secţiunilor în desen</a:t>
            </a:r>
            <a:r>
              <a:rPr lang="ro-RO" dirty="0" smtClean="0"/>
              <a:t/>
            </a:r>
            <a:br>
              <a:rPr lang="ro-RO" dirty="0" smtClean="0"/>
            </a:br>
            <a:endParaRPr lang="en-US" dirty="0"/>
          </a:p>
        </p:txBody>
      </p:sp>
      <p:sp>
        <p:nvSpPr>
          <p:cNvPr id="3" name="Substituent conținut 2"/>
          <p:cNvSpPr>
            <a:spLocks noGrp="1"/>
          </p:cNvSpPr>
          <p:nvPr>
            <p:ph idx="1"/>
          </p:nvPr>
        </p:nvSpPr>
        <p:spPr/>
        <p:txBody>
          <a:bodyPr/>
          <a:lstStyle/>
          <a:p>
            <a:pPr algn="just"/>
            <a:r>
              <a:rPr lang="vi-VN" dirty="0" smtClean="0">
                <a:solidFill>
                  <a:schemeClr val="bg1"/>
                </a:solidFill>
              </a:rPr>
              <a:t>Secțiunea este proiecția ortogonală rezultată prin intersecția unui corp cu o suprafață fictivă de secționare și îndepărtarea imaginară a părții obiectului care se află intre ochiul observatorului și suprafața respectivă (planul de secționare). </a:t>
            </a:r>
            <a:endParaRPr lang="ro-RO" dirty="0" smtClean="0">
              <a:solidFill>
                <a:schemeClr val="bg1"/>
              </a:solidFill>
            </a:endParaRPr>
          </a:p>
          <a:p>
            <a:endParaRPr lang="en-US" dirty="0"/>
          </a:p>
        </p:txBody>
      </p:sp>
      <p:pic>
        <p:nvPicPr>
          <p:cNvPr id="7" name="Substituent conținut 6" descr="IMG_20200510_113553.jpg"/>
          <p:cNvPicPr>
            <a:picLocks noGrp="1" noChangeAspect="1"/>
          </p:cNvPicPr>
          <p:nvPr>
            <p:ph sz="half" idx="4294967295"/>
          </p:nvPr>
        </p:nvPicPr>
        <p:blipFill>
          <a:blip r:embed="rId2" cstate="print">
            <a:lum bright="30000" contrast="30000"/>
          </a:blip>
          <a:srcRect l="8915" r="28230"/>
          <a:stretch>
            <a:fillRect/>
          </a:stretch>
        </p:blipFill>
        <p:spPr>
          <a:xfrm rot="16200000">
            <a:off x="3442947" y="2272053"/>
            <a:ext cx="2743199" cy="581909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en-US" b="1" dirty="0" err="1">
                <a:solidFill>
                  <a:schemeClr val="bg1"/>
                </a:solidFill>
              </a:rPr>
              <a:t>Clasificarea</a:t>
            </a:r>
            <a:r>
              <a:rPr lang="en-US" b="1" dirty="0">
                <a:solidFill>
                  <a:schemeClr val="bg1"/>
                </a:solidFill>
              </a:rPr>
              <a:t> </a:t>
            </a:r>
            <a:r>
              <a:rPr lang="en-US" b="1" dirty="0" err="1">
                <a:solidFill>
                  <a:schemeClr val="bg1"/>
                </a:solidFill>
              </a:rPr>
              <a:t>secțiunilor</a:t>
            </a:r>
            <a:endParaRPr lang="en-US" dirty="0">
              <a:solidFill>
                <a:schemeClr val="bg1"/>
              </a:solidFill>
            </a:endParaRPr>
          </a:p>
        </p:txBody>
      </p:sp>
      <p:pic>
        <p:nvPicPr>
          <p:cNvPr id="4" name="Substituent conținut 3" descr="clasificare.jpg"/>
          <p:cNvPicPr>
            <a:picLocks noGrp="1" noChangeAspect="1"/>
          </p:cNvPicPr>
          <p:nvPr>
            <p:ph idx="1"/>
          </p:nvPr>
        </p:nvPicPr>
        <p:blipFill>
          <a:blip r:embed="rId2" cstate="print"/>
          <a:stretch>
            <a:fillRect/>
          </a:stretch>
        </p:blipFill>
        <p:spPr>
          <a:xfrm>
            <a:off x="457200" y="1613498"/>
            <a:ext cx="8229600" cy="468192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vi-VN" b="1" dirty="0">
                <a:solidFill>
                  <a:schemeClr val="bg1"/>
                </a:solidFill>
              </a:rPr>
              <a:t>1. După modul de reprezentare al secţiunii</a:t>
            </a:r>
            <a:endParaRPr lang="en-US" dirty="0">
              <a:solidFill>
                <a:schemeClr val="bg1"/>
              </a:solidFill>
            </a:endParaRPr>
          </a:p>
        </p:txBody>
      </p:sp>
      <p:sp>
        <p:nvSpPr>
          <p:cNvPr id="4" name="Substituent conținut 3"/>
          <p:cNvSpPr>
            <a:spLocks noGrp="1"/>
          </p:cNvSpPr>
          <p:nvPr>
            <p:ph sz="half" idx="1"/>
          </p:nvPr>
        </p:nvSpPr>
        <p:spPr>
          <a:xfrm>
            <a:off x="457200" y="1600200"/>
            <a:ext cx="4038600" cy="5029200"/>
          </a:xfrm>
        </p:spPr>
        <p:txBody>
          <a:bodyPr>
            <a:normAutofit/>
          </a:bodyPr>
          <a:lstStyle/>
          <a:p>
            <a:r>
              <a:rPr lang="vi-VN" b="1" dirty="0">
                <a:solidFill>
                  <a:schemeClr val="bg1"/>
                </a:solidFill>
              </a:rPr>
              <a:t>Secțiune </a:t>
            </a:r>
            <a:r>
              <a:rPr lang="vi-VN" b="1" dirty="0" smtClean="0">
                <a:solidFill>
                  <a:schemeClr val="bg1"/>
                </a:solidFill>
              </a:rPr>
              <a:t>propriu-zisă</a:t>
            </a:r>
            <a:endParaRPr lang="ro-RO" b="1" dirty="0" smtClean="0">
              <a:solidFill>
                <a:schemeClr val="bg1"/>
              </a:solidFill>
            </a:endParaRPr>
          </a:p>
          <a:p>
            <a:r>
              <a:rPr lang="vi-VN" dirty="0">
                <a:solidFill>
                  <a:schemeClr val="bg1"/>
                </a:solidFill>
              </a:rPr>
              <a:t>Se reprezintă doar figura rezultată în urma intersecției piesei cu planul de secțiune. Acest tip de secțiune se întâlnește mai mult la arbori, axe, butuci, spițe pentru roți de manevră, profile laminate, nervuri, etc.</a:t>
            </a:r>
            <a:endParaRPr lang="en-US" dirty="0">
              <a:solidFill>
                <a:schemeClr val="bg1"/>
              </a:solidFill>
            </a:endParaRPr>
          </a:p>
        </p:txBody>
      </p:sp>
      <p:pic>
        <p:nvPicPr>
          <p:cNvPr id="6" name="Substituent conținut 5" descr="1.jpg"/>
          <p:cNvPicPr>
            <a:picLocks noGrp="1" noChangeAspect="1"/>
          </p:cNvPicPr>
          <p:nvPr>
            <p:ph sz="half" idx="2"/>
          </p:nvPr>
        </p:nvPicPr>
        <p:blipFill>
          <a:blip r:embed="rId2" cstate="print"/>
          <a:stretch>
            <a:fillRect/>
          </a:stretch>
        </p:blipFill>
        <p:spPr>
          <a:xfrm>
            <a:off x="4724400" y="1905000"/>
            <a:ext cx="4038600" cy="2645677"/>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half" idx="1"/>
          </p:nvPr>
        </p:nvSpPr>
        <p:spPr>
          <a:xfrm>
            <a:off x="457200" y="609600"/>
            <a:ext cx="4038600" cy="5791200"/>
          </a:xfrm>
        </p:spPr>
        <p:txBody>
          <a:bodyPr/>
          <a:lstStyle/>
          <a:p>
            <a:r>
              <a:rPr lang="ro-RO" dirty="0" err="1" smtClean="0">
                <a:solidFill>
                  <a:schemeClr val="bg1"/>
                </a:solidFill>
              </a:rPr>
              <a:t>Sectiune</a:t>
            </a:r>
            <a:r>
              <a:rPr lang="ro-RO" dirty="0" smtClean="0">
                <a:solidFill>
                  <a:schemeClr val="bg1"/>
                </a:solidFill>
              </a:rPr>
              <a:t> cu vedere</a:t>
            </a:r>
          </a:p>
          <a:p>
            <a:pPr>
              <a:buNone/>
            </a:pPr>
            <a:endParaRPr lang="ro-RO" dirty="0" smtClean="0">
              <a:solidFill>
                <a:schemeClr val="bg1"/>
              </a:solidFill>
            </a:endParaRPr>
          </a:p>
          <a:p>
            <a:r>
              <a:rPr lang="vi-VN" dirty="0" smtClean="0">
                <a:solidFill>
                  <a:schemeClr val="bg1"/>
                </a:solidFill>
              </a:rPr>
              <a:t>Se </a:t>
            </a:r>
            <a:r>
              <a:rPr lang="vi-VN" dirty="0">
                <a:solidFill>
                  <a:schemeClr val="bg1"/>
                </a:solidFill>
              </a:rPr>
              <a:t>reprezintă secțiunea rezultată în urma intersecției cu planul de secțiune și partea piesei care se vede în spatele planului de secțiune</a:t>
            </a:r>
            <a:endParaRPr lang="en-US" dirty="0">
              <a:solidFill>
                <a:schemeClr val="bg1"/>
              </a:solidFill>
            </a:endParaRPr>
          </a:p>
        </p:txBody>
      </p:sp>
      <p:pic>
        <p:nvPicPr>
          <p:cNvPr id="5" name="Substituent conținut 4" descr="2.jpg"/>
          <p:cNvPicPr>
            <a:picLocks noGrp="1" noChangeAspect="1"/>
          </p:cNvPicPr>
          <p:nvPr>
            <p:ph sz="half" idx="2"/>
          </p:nvPr>
        </p:nvPicPr>
        <p:blipFill>
          <a:blip r:embed="rId2" cstate="print"/>
          <a:stretch>
            <a:fillRect/>
          </a:stretch>
        </p:blipFill>
        <p:spPr>
          <a:xfrm>
            <a:off x="4953000" y="1524000"/>
            <a:ext cx="4038600" cy="282471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457200"/>
            <a:ext cx="8229600" cy="533400"/>
          </a:xfrm>
        </p:spPr>
        <p:txBody>
          <a:bodyPr>
            <a:normAutofit fontScale="90000"/>
          </a:bodyPr>
          <a:lstStyle/>
          <a:p>
            <a:pPr algn="l"/>
            <a:r>
              <a:rPr lang="ro-RO" dirty="0" smtClean="0"/>
              <a:t/>
            </a:r>
            <a:br>
              <a:rPr lang="ro-RO" dirty="0" smtClean="0"/>
            </a:br>
            <a:r>
              <a:rPr lang="ro-RO" dirty="0" smtClean="0"/>
              <a:t/>
            </a:r>
            <a:br>
              <a:rPr lang="ro-RO" dirty="0" smtClean="0"/>
            </a:br>
            <a:r>
              <a:rPr lang="ro-RO" sz="2700" dirty="0" smtClean="0">
                <a:solidFill>
                  <a:schemeClr val="bg1"/>
                </a:solidFill>
              </a:rPr>
              <a:t>1-sectiune </a:t>
            </a:r>
            <a:r>
              <a:rPr lang="ro-RO" sz="2700" dirty="0" err="1" smtClean="0">
                <a:solidFill>
                  <a:schemeClr val="bg1"/>
                </a:solidFill>
              </a:rPr>
              <a:t>obisnuita</a:t>
            </a:r>
            <a:r>
              <a:rPr lang="ro-RO" sz="2700" dirty="0" smtClean="0">
                <a:solidFill>
                  <a:schemeClr val="bg1"/>
                </a:solidFill>
              </a:rPr>
              <a:t/>
            </a:r>
            <a:br>
              <a:rPr lang="ro-RO" sz="2700" dirty="0" smtClean="0">
                <a:solidFill>
                  <a:schemeClr val="bg1"/>
                </a:solidFill>
              </a:rPr>
            </a:br>
            <a:r>
              <a:rPr lang="ro-RO" sz="2700" dirty="0" smtClean="0">
                <a:solidFill>
                  <a:schemeClr val="bg1"/>
                </a:solidFill>
              </a:rPr>
              <a:t>2- </a:t>
            </a:r>
            <a:r>
              <a:rPr lang="ro-RO" sz="2700" dirty="0" err="1" smtClean="0">
                <a:solidFill>
                  <a:schemeClr val="bg1"/>
                </a:solidFill>
              </a:rPr>
              <a:t>sectiune</a:t>
            </a:r>
            <a:r>
              <a:rPr lang="ro-RO" sz="2700" dirty="0" smtClean="0">
                <a:solidFill>
                  <a:schemeClr val="bg1"/>
                </a:solidFill>
              </a:rPr>
              <a:t> intercalata</a:t>
            </a:r>
            <a:br>
              <a:rPr lang="ro-RO" sz="2700" dirty="0" smtClean="0">
                <a:solidFill>
                  <a:schemeClr val="bg1"/>
                </a:solidFill>
              </a:rPr>
            </a:br>
            <a:r>
              <a:rPr lang="ro-RO" sz="2700" dirty="0" smtClean="0">
                <a:solidFill>
                  <a:schemeClr val="bg1"/>
                </a:solidFill>
              </a:rPr>
              <a:t>3- </a:t>
            </a:r>
            <a:r>
              <a:rPr lang="ro-RO" sz="2700" dirty="0" err="1" smtClean="0">
                <a:solidFill>
                  <a:schemeClr val="bg1"/>
                </a:solidFill>
              </a:rPr>
              <a:t>sectiune</a:t>
            </a:r>
            <a:r>
              <a:rPr lang="ro-RO" sz="2700" dirty="0" smtClean="0">
                <a:solidFill>
                  <a:schemeClr val="bg1"/>
                </a:solidFill>
              </a:rPr>
              <a:t> suprapusa</a:t>
            </a:r>
            <a:br>
              <a:rPr lang="ro-RO" sz="2700" dirty="0" smtClean="0">
                <a:solidFill>
                  <a:schemeClr val="bg1"/>
                </a:solidFill>
              </a:rPr>
            </a:br>
            <a:r>
              <a:rPr lang="ro-RO" sz="2700" dirty="0" smtClean="0">
                <a:solidFill>
                  <a:schemeClr val="bg1"/>
                </a:solidFill>
              </a:rPr>
              <a:t>4- </a:t>
            </a:r>
            <a:r>
              <a:rPr lang="ro-RO" sz="2700" dirty="0" err="1" smtClean="0">
                <a:solidFill>
                  <a:schemeClr val="bg1"/>
                </a:solidFill>
              </a:rPr>
              <a:t>sectiune</a:t>
            </a:r>
            <a:r>
              <a:rPr lang="ro-RO" sz="2700" dirty="0" smtClean="0">
                <a:solidFill>
                  <a:schemeClr val="bg1"/>
                </a:solidFill>
              </a:rPr>
              <a:t> deplasata</a:t>
            </a:r>
            <a:r>
              <a:rPr lang="ro-RO" sz="2700" dirty="0" smtClean="0"/>
              <a:t/>
            </a:r>
            <a:br>
              <a:rPr lang="ro-RO" sz="2700" dirty="0" smtClean="0"/>
            </a:br>
            <a:endParaRPr lang="en-US" sz="2700" dirty="0"/>
          </a:p>
        </p:txBody>
      </p:sp>
      <p:pic>
        <p:nvPicPr>
          <p:cNvPr id="5" name="Substituent conținut 4" descr="3.jpg"/>
          <p:cNvPicPr>
            <a:picLocks noGrp="1" noChangeAspect="1"/>
          </p:cNvPicPr>
          <p:nvPr>
            <p:ph sz="half" idx="1"/>
          </p:nvPr>
        </p:nvPicPr>
        <p:blipFill>
          <a:blip r:embed="rId2" cstate="print"/>
          <a:stretch>
            <a:fillRect/>
          </a:stretch>
        </p:blipFill>
        <p:spPr>
          <a:xfrm>
            <a:off x="2057400" y="1752600"/>
            <a:ext cx="2762250" cy="2619375"/>
          </a:xfrm>
        </p:spPr>
      </p:pic>
      <p:pic>
        <p:nvPicPr>
          <p:cNvPr id="6" name="Substituent conținut 5" descr="4 (1).jpg"/>
          <p:cNvPicPr>
            <a:picLocks noGrp="1" noChangeAspect="1"/>
          </p:cNvPicPr>
          <p:nvPr>
            <p:ph sz="half" idx="2"/>
          </p:nvPr>
        </p:nvPicPr>
        <p:blipFill>
          <a:blip r:embed="rId3" cstate="print"/>
          <a:stretch>
            <a:fillRect/>
          </a:stretch>
        </p:blipFill>
        <p:spPr>
          <a:xfrm>
            <a:off x="609600" y="4267200"/>
            <a:ext cx="2590800" cy="2395603"/>
          </a:xfrm>
        </p:spPr>
      </p:pic>
      <p:pic>
        <p:nvPicPr>
          <p:cNvPr id="7" name="Imagine 6" descr="5.jpg"/>
          <p:cNvPicPr>
            <a:picLocks noChangeAspect="1"/>
          </p:cNvPicPr>
          <p:nvPr/>
        </p:nvPicPr>
        <p:blipFill>
          <a:blip r:embed="rId4" cstate="print"/>
          <a:stretch>
            <a:fillRect/>
          </a:stretch>
        </p:blipFill>
        <p:spPr>
          <a:xfrm>
            <a:off x="5715000" y="457200"/>
            <a:ext cx="2724150" cy="2543175"/>
          </a:xfrm>
          <a:prstGeom prst="rect">
            <a:avLst/>
          </a:prstGeom>
        </p:spPr>
      </p:pic>
      <p:pic>
        <p:nvPicPr>
          <p:cNvPr id="8" name="Imagine 7" descr="6.jpg"/>
          <p:cNvPicPr>
            <a:picLocks noChangeAspect="1"/>
          </p:cNvPicPr>
          <p:nvPr/>
        </p:nvPicPr>
        <p:blipFill>
          <a:blip r:embed="rId5" cstate="print"/>
          <a:stretch>
            <a:fillRect/>
          </a:stretch>
        </p:blipFill>
        <p:spPr>
          <a:xfrm>
            <a:off x="5791200" y="3886200"/>
            <a:ext cx="2733675" cy="25241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715962"/>
          </a:xfrm>
        </p:spPr>
        <p:txBody>
          <a:bodyPr>
            <a:normAutofit fontScale="90000"/>
          </a:bodyPr>
          <a:lstStyle/>
          <a:p>
            <a:r>
              <a:rPr lang="ro-RO" dirty="0" err="1" smtClean="0">
                <a:solidFill>
                  <a:schemeClr val="bg1"/>
                </a:solidFill>
              </a:rPr>
              <a:t>Hasuri</a:t>
            </a:r>
            <a:r>
              <a:rPr lang="ro-RO" dirty="0" smtClean="0">
                <a:solidFill>
                  <a:schemeClr val="bg1"/>
                </a:solidFill>
              </a:rPr>
              <a:t> </a:t>
            </a:r>
            <a:r>
              <a:rPr lang="ro-RO" dirty="0" err="1" smtClean="0">
                <a:solidFill>
                  <a:schemeClr val="bg1"/>
                </a:solidFill>
              </a:rPr>
              <a:t>conventionale</a:t>
            </a:r>
            <a:endParaRPr lang="en-US" dirty="0">
              <a:solidFill>
                <a:schemeClr val="bg1"/>
              </a:solidFill>
            </a:endParaRPr>
          </a:p>
        </p:txBody>
      </p:sp>
      <p:pic>
        <p:nvPicPr>
          <p:cNvPr id="9" name="Substituent conținut 8" descr="bg1.png"/>
          <p:cNvPicPr>
            <a:picLocks noGrp="1" noChangeAspect="1"/>
          </p:cNvPicPr>
          <p:nvPr>
            <p:ph sz="half" idx="1"/>
          </p:nvPr>
        </p:nvPicPr>
        <p:blipFill>
          <a:blip r:embed="rId2" cstate="print"/>
          <a:srcRect t="42824"/>
          <a:stretch>
            <a:fillRect/>
          </a:stretch>
        </p:blipFill>
        <p:spPr>
          <a:xfrm>
            <a:off x="1219200" y="1219200"/>
            <a:ext cx="6769835" cy="45720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l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ulm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lm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37</TotalTime>
  <Words>125</Words>
  <Application>Microsoft Office PowerPoint</Application>
  <PresentationFormat>Expunere pe ecran (4:3)</PresentationFormat>
  <Paragraphs>12</Paragraphs>
  <Slides>7</Slides>
  <Notes>0</Notes>
  <HiddenSlides>0</HiddenSlides>
  <MMClips>0</MMClips>
  <ScaleCrop>false</ScaleCrop>
  <HeadingPairs>
    <vt:vector size="4" baseType="variant">
      <vt:variant>
        <vt:lpstr>Temă</vt:lpstr>
      </vt:variant>
      <vt:variant>
        <vt:i4>1</vt:i4>
      </vt:variant>
      <vt:variant>
        <vt:lpstr>Titluri diapozitive</vt:lpstr>
      </vt:variant>
      <vt:variant>
        <vt:i4>7</vt:i4>
      </vt:variant>
    </vt:vector>
  </HeadingPairs>
  <TitlesOfParts>
    <vt:vector size="8" baseType="lpstr">
      <vt:lpstr>Culme</vt:lpstr>
      <vt:lpstr>reprezentarea in sectiune a pieselor modul Reprezentarea pieselor mecanice  Prof. Solomean Alice Liceul tehnologic somes dej</vt:lpstr>
      <vt:lpstr>Reprezentarea secţiunilor în desen </vt:lpstr>
      <vt:lpstr>Clasificarea secțiunilor</vt:lpstr>
      <vt:lpstr>1. După modul de reprezentare al secţiunii</vt:lpstr>
      <vt:lpstr>Diapozitivul 5</vt:lpstr>
      <vt:lpstr>  1-sectiune obisnuita 2- sectiune intercalata 3- sectiune suprapusa 4- sectiune deplasata </vt:lpstr>
      <vt:lpstr>Hasuri conventionale</vt:lpstr>
    </vt:vector>
  </TitlesOfParts>
  <Company>Unitate Scolara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Reprezentarea in sectiune a pieselor</dc:title>
  <dc:creator>Ovidiu</dc:creator>
  <cp:lastModifiedBy>Ovidiu</cp:lastModifiedBy>
  <cp:revision>10</cp:revision>
  <dcterms:created xsi:type="dcterms:W3CDTF">2020-04-01T12:13:15Z</dcterms:created>
  <dcterms:modified xsi:type="dcterms:W3CDTF">2020-07-28T14:28:05Z</dcterms:modified>
</cp:coreProperties>
</file>